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57" r:id="rId3"/>
    <p:sldId id="362" r:id="rId4"/>
    <p:sldId id="367" r:id="rId5"/>
    <p:sldId id="368" r:id="rId6"/>
    <p:sldId id="370" r:id="rId7"/>
    <p:sldId id="373" r:id="rId8"/>
    <p:sldId id="372" r:id="rId9"/>
    <p:sldId id="371" r:id="rId10"/>
    <p:sldId id="374" r:id="rId11"/>
    <p:sldId id="375" r:id="rId12"/>
    <p:sldId id="382" r:id="rId13"/>
    <p:sldId id="379" r:id="rId14"/>
    <p:sldId id="378" r:id="rId15"/>
    <p:sldId id="380" r:id="rId16"/>
    <p:sldId id="377" r:id="rId17"/>
    <p:sldId id="381" r:id="rId18"/>
    <p:sldId id="376" r:id="rId19"/>
    <p:sldId id="383" r:id="rId20"/>
    <p:sldId id="385" r:id="rId21"/>
    <p:sldId id="258" r:id="rId22"/>
    <p:sldId id="259" r:id="rId23"/>
    <p:sldId id="384" r:id="rId24"/>
    <p:sldId id="388" r:id="rId25"/>
    <p:sldId id="387" r:id="rId26"/>
    <p:sldId id="386" r:id="rId27"/>
    <p:sldId id="389" r:id="rId28"/>
    <p:sldId id="390" r:id="rId29"/>
    <p:sldId id="391" r:id="rId30"/>
    <p:sldId id="392" r:id="rId31"/>
    <p:sldId id="395" r:id="rId32"/>
    <p:sldId id="394" r:id="rId33"/>
    <p:sldId id="396" r:id="rId34"/>
    <p:sldId id="397" r:id="rId3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256"/>
            <p14:sldId id="357"/>
            <p14:sldId id="362"/>
            <p14:sldId id="367"/>
            <p14:sldId id="368"/>
            <p14:sldId id="370"/>
            <p14:sldId id="373"/>
            <p14:sldId id="372"/>
            <p14:sldId id="371"/>
            <p14:sldId id="374"/>
            <p14:sldId id="375"/>
            <p14:sldId id="382"/>
            <p14:sldId id="379"/>
            <p14:sldId id="378"/>
            <p14:sldId id="380"/>
            <p14:sldId id="377"/>
            <p14:sldId id="381"/>
            <p14:sldId id="376"/>
            <p14:sldId id="383"/>
            <p14:sldId id="385"/>
            <p14:sldId id="258"/>
            <p14:sldId id="259"/>
            <p14:sldId id="384"/>
            <p14:sldId id="388"/>
            <p14:sldId id="387"/>
            <p14:sldId id="386"/>
            <p14:sldId id="389"/>
            <p14:sldId id="390"/>
            <p14:sldId id="391"/>
            <p14:sldId id="392"/>
            <p14:sldId id="395"/>
            <p14:sldId id="394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16.07.2021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6132-54CA-4547-A975-BDB8D9635604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BADA-8134-415E-B62F-C2D51E9F15A8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C536-96BF-4D9D-ABC7-AF2C09FBBCFF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2AA4-0B84-4C2D-A7BD-4813A852ACE9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9C24-5781-4427-A0AC-C177BAC574D7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4816-363E-4A61-A1AC-8BE556FB0CBC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2ADD-98FD-42B4-9448-0DC310C3F5FE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6A3C-B095-4D47-B4F4-B56B0FED0332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529F-315E-4557-AFED-A29B49DC3C79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D34D-9743-466E-831A-F9A25B8F2A26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119D-56C1-4BC6-BC0D-9C7340F0CAFC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874A3-9DF3-40E0-A111-F3488F576357}" type="datetime1">
              <a:rPr lang="ru-RU" smtClean="0"/>
              <a:pPr/>
              <a:t>16.07.2021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ZkOrRcc4dWg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ai.org/challenges/neurips-2018-ai-for-prosthetics-challenge" TargetMode="External"/><Relationship Id="rId2" Type="http://schemas.openxmlformats.org/officeDocument/2006/relationships/hyperlink" Target="https://www.crowdai.org/challenges/nips-2017-learning-to-ru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hyperlink" Target="https://www.aicrowd.com/challenges/neurips-2019-learn-to-move-walk-around#learn-to%20move-%20walk%20aroun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ckPSJYLAWy0?feature=oembed" TargetMode="External"/><Relationship Id="rId1" Type="http://schemas.openxmlformats.org/officeDocument/2006/relationships/video" Target="https://www.youtube.com/embed/mw9cVvaM0vQ?feature=oembed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69604"/>
            <a:ext cx="9144000" cy="1470025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ru-RU" sz="3200" dirty="0"/>
              <a:t>Приложения </a:t>
            </a:r>
            <a:r>
              <a:rPr lang="ru-RU" sz="3200" dirty="0" err="1"/>
              <a:t>нейроморфных</a:t>
            </a:r>
            <a:r>
              <a:rPr lang="ru-RU" sz="3200" dirty="0"/>
              <a:t> моделей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62342" y="4060382"/>
            <a:ext cx="6998089" cy="952794"/>
          </a:xfrm>
        </p:spPr>
        <p:txBody>
          <a:bodyPr>
            <a:noAutofit/>
          </a:bodyPr>
          <a:lstStyle/>
          <a:p>
            <a:r>
              <a:rPr lang="ru-RU" sz="2800" i="1" dirty="0">
                <a:solidFill>
                  <a:schemeClr val="tx1"/>
                </a:solidFill>
              </a:rPr>
              <a:t>Николай Ильич </a:t>
            </a:r>
            <a:r>
              <a:rPr lang="ru-RU" sz="2800" i="1" dirty="0" err="1">
                <a:solidFill>
                  <a:schemeClr val="tx1"/>
                </a:solidFill>
              </a:rPr>
              <a:t>Базенков</a:t>
            </a:r>
            <a:r>
              <a:rPr lang="ru-RU" sz="2800" i="1" dirty="0">
                <a:solidFill>
                  <a:schemeClr val="tx1"/>
                </a:solidFill>
              </a:rPr>
              <a:t>, к.т.н.</a:t>
            </a:r>
          </a:p>
          <a:p>
            <a:r>
              <a:rPr lang="ru-RU" sz="2000" i="1" dirty="0">
                <a:solidFill>
                  <a:schemeClr val="tx1"/>
                </a:solidFill>
              </a:rPr>
              <a:t>Институт проблем управления им. В.А. Трапезникова РАН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69034-2970-4D54-AF54-8E5A33B4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401E3-5D7C-4E12-AD9C-782E98607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3"/>
          <a:stretch/>
        </p:blipFill>
        <p:spPr>
          <a:xfrm>
            <a:off x="554494" y="168118"/>
            <a:ext cx="1459786" cy="1377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7908E5-45F2-4ED7-9771-8EADD4646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49" r="53326" b="-1"/>
          <a:stretch/>
        </p:blipFill>
        <p:spPr>
          <a:xfrm>
            <a:off x="5820174" y="482473"/>
            <a:ext cx="3000298" cy="865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1CEC3-176E-4909-AA9F-8FA6C1E8C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8118"/>
            <a:ext cx="3094587" cy="139809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A13604F-96DF-468B-AF7B-832E647B6F98}"/>
              </a:ext>
            </a:extLst>
          </p:cNvPr>
          <p:cNvSpPr txBox="1">
            <a:spLocks/>
          </p:cNvSpPr>
          <p:nvPr/>
        </p:nvSpPr>
        <p:spPr>
          <a:xfrm>
            <a:off x="467544" y="6205730"/>
            <a:ext cx="8208912" cy="65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>
                <a:solidFill>
                  <a:schemeClr val="tx1"/>
                </a:solidFill>
              </a:rPr>
              <a:t>Летняя школа РАИИ, 5-18 июля 2021 г.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8-</a:t>
            </a:r>
            <a:r>
              <a:rPr lang="ru-RU" sz="3000" b="1" dirty="0">
                <a:solidFill>
                  <a:schemeClr val="bg1"/>
                </a:solidFill>
              </a:rPr>
              <a:t>е место. Результат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10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4" name="Рисунок 3" descr="Изображение выглядит как небо, пол&#10;&#10;Автоматически созданное описание">
            <a:extLst>
              <a:ext uri="{FF2B5EF4-FFF2-40B4-BE49-F238E27FC236}">
                <a16:creationId xmlns:a16="http://schemas.microsoft.com/office/drawing/2014/main" id="{399629E5-BD00-445C-AE4A-69A19EBC9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48" y="2094576"/>
            <a:ext cx="4467531" cy="3350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65C5C-78C9-4D8A-84A1-6F9B681501A2}"/>
              </a:ext>
            </a:extLst>
          </p:cNvPr>
          <p:cNvSpPr txBox="1"/>
          <p:nvPr/>
        </p:nvSpPr>
        <p:spPr>
          <a:xfrm>
            <a:off x="899592" y="1196752"/>
            <a:ext cx="7272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sz="2000" dirty="0"/>
              <a:t>Обучение на </a:t>
            </a:r>
            <a:r>
              <a:rPr lang="en-US" sz="2000" dirty="0"/>
              <a:t>Intel Core-i7 6700 </a:t>
            </a:r>
            <a:r>
              <a:rPr lang="ru-RU" sz="2000" dirty="0"/>
              <a:t>с 4 </a:t>
            </a:r>
            <a:r>
              <a:rPr lang="en-US" sz="2000" dirty="0"/>
              <a:t>CPU</a:t>
            </a:r>
            <a:r>
              <a:rPr lang="ru-RU" sz="2000" dirty="0"/>
              <a:t> </a:t>
            </a:r>
            <a:r>
              <a:rPr lang="en-US" sz="2000" dirty="0"/>
              <a:t> &gt;10 </a:t>
            </a:r>
            <a:r>
              <a:rPr lang="ru-RU" sz="2000" dirty="0"/>
              <a:t>часов</a:t>
            </a:r>
          </a:p>
        </p:txBody>
      </p:sp>
    </p:spTree>
    <p:extLst>
      <p:ext uri="{BB962C8B-B14F-4D97-AF65-F5344CB8AC3E}">
        <p14:creationId xmlns:p14="http://schemas.microsoft.com/office/powerpoint/2010/main" val="2580414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Биологические модели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11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7287D-1CDB-43FC-A00B-1792D2447575}"/>
              </a:ext>
            </a:extLst>
          </p:cNvPr>
          <p:cNvSpPr txBox="1"/>
          <p:nvPr/>
        </p:nvSpPr>
        <p:spPr>
          <a:xfrm>
            <a:off x="457200" y="5776634"/>
            <a:ext cx="7564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Song, S., &amp; Geyer, H. (2015). A neural circuitry that emphasizes spinal feedback generates diverse </a:t>
            </a:r>
            <a:r>
              <a:rPr lang="en-US" dirty="0" err="1"/>
              <a:t>behaviours</a:t>
            </a:r>
            <a:r>
              <a:rPr lang="en-US" dirty="0"/>
              <a:t> of human locomotion. </a:t>
            </a:r>
            <a:r>
              <a:rPr lang="en-US" i="1" dirty="0"/>
              <a:t>The Journal of physiology</a:t>
            </a:r>
            <a:r>
              <a:rPr lang="en-US" dirty="0"/>
              <a:t>, </a:t>
            </a:r>
            <a:r>
              <a:rPr lang="en-US" i="1" dirty="0"/>
              <a:t>593</a:t>
            </a:r>
            <a:r>
              <a:rPr lang="en-US" dirty="0"/>
              <a:t>(16), 3493-3511.</a:t>
            </a:r>
            <a:endParaRPr lang="ru-RU" dirty="0"/>
          </a:p>
        </p:txBody>
      </p:sp>
      <p:pic>
        <p:nvPicPr>
          <p:cNvPr id="12" name="Мультимедиа в Интернете 3" title="A neural circuitry that emphasizes spinal feedback generates diverse behaviours of human locomotion">
            <a:hlinkClick r:id="" action="ppaction://media"/>
            <a:extLst>
              <a:ext uri="{FF2B5EF4-FFF2-40B4-BE49-F238E27FC236}">
                <a16:creationId xmlns:a16="http://schemas.microsoft.com/office/drawing/2014/main" id="{44400430-3648-46CE-8898-F9A0A5F6E94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5551" y="980728"/>
            <a:ext cx="777431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1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Биологические модели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12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7287D-1CDB-43FC-A00B-1792D2447575}"/>
              </a:ext>
            </a:extLst>
          </p:cNvPr>
          <p:cNvSpPr txBox="1"/>
          <p:nvPr/>
        </p:nvSpPr>
        <p:spPr>
          <a:xfrm>
            <a:off x="457200" y="5776634"/>
            <a:ext cx="7564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Song, S., &amp; Geyer, H. (2015). A neural circuitry that emphasizes spinal feedback generates diverse </a:t>
            </a:r>
            <a:r>
              <a:rPr lang="en-US" dirty="0" err="1"/>
              <a:t>behaviours</a:t>
            </a:r>
            <a:r>
              <a:rPr lang="en-US" dirty="0"/>
              <a:t> of human locomotion. </a:t>
            </a:r>
            <a:r>
              <a:rPr lang="en-US" i="1" dirty="0"/>
              <a:t>The Journal of physiology</a:t>
            </a:r>
            <a:r>
              <a:rPr lang="en-US" dirty="0"/>
              <a:t>, </a:t>
            </a:r>
            <a:r>
              <a:rPr lang="en-US" i="1" dirty="0"/>
              <a:t>593</a:t>
            </a:r>
            <a:r>
              <a:rPr lang="en-US" dirty="0"/>
              <a:t>(16), 3493-3511.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8D6008-3C26-4B65-8B2C-75F63BEE9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8" y="1738646"/>
            <a:ext cx="7668344" cy="289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25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Система управления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13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CE6826-C256-4B5F-AFF3-D01DA8B5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777875"/>
            <a:ext cx="4276725" cy="594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3F496-9D2A-4686-9E13-CDEBA729A485}"/>
              </a:ext>
            </a:extLst>
          </p:cNvPr>
          <p:cNvSpPr txBox="1"/>
          <p:nvPr/>
        </p:nvSpPr>
        <p:spPr>
          <a:xfrm>
            <a:off x="429417" y="1536174"/>
            <a:ext cx="38267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Супраспинальный уровень</a:t>
            </a:r>
            <a:r>
              <a:rPr lang="ru-RU" sz="2000" dirty="0"/>
              <a:t> – выбор ноги и желаемого положения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Спинальный уровень</a:t>
            </a:r>
            <a:r>
              <a:rPr lang="ru-RU" sz="2000" dirty="0"/>
              <a:t> – 10 «рефлексных модулей».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Каждый модуль</a:t>
            </a:r>
            <a:r>
              <a:rPr lang="en-US" sz="2000" dirty="0"/>
              <a:t> </a:t>
            </a:r>
            <a:r>
              <a:rPr lang="ru-RU" sz="2000" dirty="0"/>
              <a:t>– простой ПИД регулятор с несколькими логическими переключателями.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Отвечает за отдельную фазу движения, получая информацию о параметрах</a:t>
            </a:r>
            <a:r>
              <a:rPr lang="en-US" sz="2000" dirty="0"/>
              <a:t> </a:t>
            </a:r>
            <a:r>
              <a:rPr lang="ru-RU" sz="2000" dirty="0"/>
              <a:t>мышц</a:t>
            </a:r>
          </a:p>
        </p:txBody>
      </p:sp>
    </p:spTree>
    <p:extLst>
      <p:ext uri="{BB962C8B-B14F-4D97-AF65-F5344CB8AC3E}">
        <p14:creationId xmlns:p14="http://schemas.microsoft.com/office/powerpoint/2010/main" val="27954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Работа рефлексных модулей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14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7287D-1CDB-43FC-A00B-1792D2447575}"/>
              </a:ext>
            </a:extLst>
          </p:cNvPr>
          <p:cNvSpPr txBox="1"/>
          <p:nvPr/>
        </p:nvSpPr>
        <p:spPr>
          <a:xfrm>
            <a:off x="457200" y="5776634"/>
            <a:ext cx="7564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Song, S., &amp; Geyer, H. (2015). A neural circuitry that emphasizes spinal feedback generates diverse </a:t>
            </a:r>
            <a:r>
              <a:rPr lang="en-US" dirty="0" err="1"/>
              <a:t>behaviours</a:t>
            </a:r>
            <a:r>
              <a:rPr lang="en-US" dirty="0"/>
              <a:t> of human locomotion. </a:t>
            </a:r>
            <a:r>
              <a:rPr lang="en-US" i="1" dirty="0"/>
              <a:t>The Journal of physiology</a:t>
            </a:r>
            <a:r>
              <a:rPr lang="en-US" dirty="0"/>
              <a:t>, </a:t>
            </a:r>
            <a:r>
              <a:rPr lang="en-US" i="1" dirty="0"/>
              <a:t>593</a:t>
            </a:r>
            <a:r>
              <a:rPr lang="en-US" dirty="0"/>
              <a:t>(16), 3493-3511.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6E1A4B3-079E-4E47-9EA8-90CEA7F9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32" y="814264"/>
            <a:ext cx="3561209" cy="47879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7C9FB2-B80C-4047-BCB1-E5DF4976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32" y="4461247"/>
            <a:ext cx="4487501" cy="8056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8F349C-9908-4C97-83CC-29AA39707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699" y="971466"/>
            <a:ext cx="4487501" cy="10527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7D0828-B935-4DD1-B41A-2C7C31BD0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7732" y="2413605"/>
            <a:ext cx="4516101" cy="12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0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Все стадии походки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15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4B8EE-45F6-4024-AEF8-DE41E22E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325" y="908720"/>
            <a:ext cx="3333750" cy="56959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0650F5-8436-42AB-8946-113EF24A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727745"/>
            <a:ext cx="18954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4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Разнообразие поведения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16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8BF41-D3D2-4069-9F47-B874F7D88D96}"/>
              </a:ext>
            </a:extLst>
          </p:cNvPr>
          <p:cNvSpPr txBox="1"/>
          <p:nvPr/>
        </p:nvSpPr>
        <p:spPr>
          <a:xfrm>
            <a:off x="1835696" y="677901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Оптимизация параметров </a:t>
            </a:r>
            <a:r>
              <a:rPr lang="en-US" sz="1800" dirty="0"/>
              <a:t>~ </a:t>
            </a:r>
            <a:r>
              <a:rPr lang="ru-RU" sz="1800" dirty="0"/>
              <a:t>1 неделя на «современном ПК»</a:t>
            </a:r>
          </a:p>
          <a:p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19F02D7-3D07-438F-AE02-73C08A51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50956"/>
            <a:ext cx="6841174" cy="55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4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Сравнение с человеком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17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CB7E18-8CEE-40E0-A1E6-50583B73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8720"/>
            <a:ext cx="8167789" cy="46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Выводы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18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1C234-75C9-4E0C-826B-F6DED165F4AE}"/>
              </a:ext>
            </a:extLst>
          </p:cNvPr>
          <p:cNvSpPr txBox="1"/>
          <p:nvPr/>
        </p:nvSpPr>
        <p:spPr>
          <a:xfrm>
            <a:off x="1269976" y="2636912"/>
            <a:ext cx="7416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</a:pPr>
            <a:r>
              <a:rPr lang="ru-RU" sz="2400" b="1" dirty="0"/>
              <a:t>Будущее за </a:t>
            </a:r>
            <a:r>
              <a:rPr lang="ru-RU" sz="2400" b="1" dirty="0" err="1"/>
              <a:t>нейроморфным</a:t>
            </a:r>
            <a:r>
              <a:rPr lang="ru-RU" sz="2400" b="1" dirty="0"/>
              <a:t> управлением!</a:t>
            </a:r>
          </a:p>
        </p:txBody>
      </p:sp>
    </p:spTree>
    <p:extLst>
      <p:ext uri="{BB962C8B-B14F-4D97-AF65-F5344CB8AC3E}">
        <p14:creationId xmlns:p14="http://schemas.microsoft.com/office/powerpoint/2010/main" val="3657340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Протезирование мозга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19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9A84A-63D7-4DD5-9219-154DA75E7561}"/>
              </a:ext>
            </a:extLst>
          </p:cNvPr>
          <p:cNvSpPr txBox="1"/>
          <p:nvPr/>
        </p:nvSpPr>
        <p:spPr>
          <a:xfrm>
            <a:off x="971600" y="6157462"/>
            <a:ext cx="624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https://bmsr.usc.edu/core-research/core-project-4/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644EE0-B535-42A5-BDBF-BAD38D12C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908683"/>
            <a:ext cx="6264696" cy="494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634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Содержание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1259632" y="2161933"/>
            <a:ext cx="6840760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/>
              <a:t>Управление движениями</a:t>
            </a:r>
            <a:endParaRPr lang="en-US" sz="2400" dirty="0"/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/>
              <a:t>Протезирование мозга</a:t>
            </a:r>
          </a:p>
        </p:txBody>
      </p:sp>
    </p:spTree>
    <p:extLst>
      <p:ext uri="{BB962C8B-B14F-4D97-AF65-F5344CB8AC3E}">
        <p14:creationId xmlns:p14="http://schemas.microsoft.com/office/powerpoint/2010/main" val="172173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Протезирование мозга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20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9A84A-63D7-4DD5-9219-154DA75E7561}"/>
              </a:ext>
            </a:extLst>
          </p:cNvPr>
          <p:cNvSpPr txBox="1"/>
          <p:nvPr/>
        </p:nvSpPr>
        <p:spPr>
          <a:xfrm>
            <a:off x="971600" y="6157462"/>
            <a:ext cx="6246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http://ibt.usc.edu/research-faculty/theordore-w-berger-phd/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3AB33E-8DC4-4792-BE99-340342A9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03" y="1124744"/>
            <a:ext cx="2489200" cy="2489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60A6F7-1F32-4E81-9C89-E89C762C7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427" y="865484"/>
            <a:ext cx="4347545" cy="4694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431051-C2B2-4EBF-967B-CCAA4793D447}"/>
              </a:ext>
            </a:extLst>
          </p:cNvPr>
          <p:cNvSpPr txBox="1"/>
          <p:nvPr/>
        </p:nvSpPr>
        <p:spPr>
          <a:xfrm>
            <a:off x="988328" y="384250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Theodore Berger, PhD</a:t>
            </a:r>
            <a:endParaRPr lang="ru-RU" b="1" dirty="0"/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B514D-C825-4EE5-B521-C69AE06C29BC}"/>
              </a:ext>
            </a:extLst>
          </p:cNvPr>
          <p:cNvSpPr txBox="1"/>
          <p:nvPr/>
        </p:nvSpPr>
        <p:spPr>
          <a:xfrm>
            <a:off x="467544" y="4211618"/>
            <a:ext cx="4104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Biomedical Simulations Resource (BMSR)</a:t>
            </a:r>
            <a:r>
              <a:rPr lang="ru-RU" dirty="0"/>
              <a:t>,</a:t>
            </a:r>
            <a:r>
              <a:rPr lang="en-US" dirty="0"/>
              <a:t> University of Southern California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796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6470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Гиппокамп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584" y="1196752"/>
            <a:ext cx="78488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/>
              <a:t>Гиппокамп</a:t>
            </a:r>
            <a:r>
              <a:rPr lang="ru-RU" sz="2400" dirty="0"/>
              <a:t> – область мозга, отвечающая за формирование долговременной эпизодической памяти. </a:t>
            </a:r>
          </a:p>
          <a:p>
            <a:endParaRPr lang="ru-RU" sz="2400" dirty="0"/>
          </a:p>
          <a:p>
            <a:r>
              <a:rPr lang="ru-RU" sz="2400" dirty="0"/>
              <a:t>Если </a:t>
            </a:r>
            <a:r>
              <a:rPr lang="ru-RU" sz="2400" dirty="0" err="1"/>
              <a:t>гиппокамп</a:t>
            </a:r>
            <a:r>
              <a:rPr lang="ru-RU" sz="2400" dirty="0"/>
              <a:t> поврежден, невозможно формирование новых долговременных эпизодических воспоминаний, хотя кратковременная память остается</a:t>
            </a:r>
          </a:p>
          <a:p>
            <a:endParaRPr lang="ru-RU" sz="2400" dirty="0"/>
          </a:p>
          <a:p>
            <a:r>
              <a:rPr lang="ru-RU" sz="2400" b="1" dirty="0"/>
              <a:t>Протезирование </a:t>
            </a:r>
            <a:r>
              <a:rPr lang="ru-RU" sz="2400" b="1" dirty="0" err="1"/>
              <a:t>гиппокампа</a:t>
            </a:r>
            <a:r>
              <a:rPr lang="ru-RU" sz="2400" dirty="0"/>
              <a:t> – система с обратной связью, шунтирующая (</a:t>
            </a:r>
            <a:r>
              <a:rPr lang="en-US" sz="2400" dirty="0"/>
              <a:t>bypass) </a:t>
            </a:r>
            <a:r>
              <a:rPr lang="ru-RU" sz="2400" dirty="0"/>
              <a:t>поврежденные участки </a:t>
            </a:r>
            <a:r>
              <a:rPr lang="ru-RU" sz="2400" dirty="0" err="1"/>
              <a:t>гиппокампа</a:t>
            </a:r>
            <a:r>
              <a:rPr lang="ru-RU" sz="2400" dirty="0"/>
              <a:t> с целью восстановить или улучшить функционирование памяти.</a:t>
            </a:r>
          </a:p>
        </p:txBody>
      </p:sp>
    </p:spTree>
    <p:extLst>
      <p:ext uri="{BB962C8B-B14F-4D97-AF65-F5344CB8AC3E}">
        <p14:creationId xmlns:p14="http://schemas.microsoft.com/office/powerpoint/2010/main" val="850978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01987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Анатомия </a:t>
            </a:r>
            <a:r>
              <a:rPr lang="ru-RU" sz="3000" b="1" dirty="0" err="1">
                <a:solidFill>
                  <a:schemeClr val="bg1"/>
                </a:solidFill>
              </a:rPr>
              <a:t>гиппокампа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4221088"/>
            <a:ext cx="2356799" cy="369332"/>
          </a:xfrm>
          <a:prstGeom prst="rect">
            <a:avLst/>
          </a:prstGeom>
          <a:solidFill>
            <a:srgbClr val="99836B"/>
          </a:solidFill>
        </p:spPr>
        <p:txBody>
          <a:bodyPr wrap="none">
            <a:spAutoFit/>
          </a:bodyPr>
          <a:lstStyle/>
          <a:p>
            <a:r>
              <a:rPr lang="en-US" dirty="0"/>
              <a:t>The dentate </a:t>
            </a:r>
            <a:r>
              <a:rPr lang="en-US" dirty="0" err="1"/>
              <a:t>gyrus</a:t>
            </a:r>
            <a:r>
              <a:rPr lang="en-US" dirty="0"/>
              <a:t> (DG)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67544" y="4653136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Cornu</a:t>
            </a:r>
            <a:r>
              <a:rPr lang="en-US" dirty="0"/>
              <a:t> </a:t>
            </a:r>
            <a:r>
              <a:rPr lang="en-US" dirty="0" err="1"/>
              <a:t>Ammonis</a:t>
            </a:r>
            <a:r>
              <a:rPr lang="en-US" dirty="0"/>
              <a:t> fields</a:t>
            </a:r>
            <a:r>
              <a:rPr lang="ru-RU" dirty="0"/>
              <a:t>: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39552" y="5229200"/>
            <a:ext cx="2153154" cy="369332"/>
          </a:xfrm>
          <a:prstGeom prst="rect">
            <a:avLst/>
          </a:prstGeom>
          <a:solidFill>
            <a:srgbClr val="EACE9A"/>
          </a:solidFill>
        </p:spPr>
        <p:txBody>
          <a:bodyPr wrap="non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subiculum</a:t>
            </a:r>
            <a:r>
              <a:rPr lang="en-US" dirty="0"/>
              <a:t> (Sub).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356813" y="4653136"/>
            <a:ext cx="611065" cy="369332"/>
          </a:xfrm>
          <a:prstGeom prst="rect">
            <a:avLst/>
          </a:prstGeom>
          <a:solidFill>
            <a:srgbClr val="F1B17C"/>
          </a:solidFill>
        </p:spPr>
        <p:txBody>
          <a:bodyPr wrap="none">
            <a:spAutoFit/>
          </a:bodyPr>
          <a:lstStyle/>
          <a:p>
            <a:r>
              <a:rPr lang="en-US" dirty="0"/>
              <a:t>CA1 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004885" y="4653136"/>
            <a:ext cx="558166" cy="369332"/>
          </a:xfrm>
          <a:prstGeom prst="rect">
            <a:avLst/>
          </a:prstGeom>
          <a:solidFill>
            <a:srgbClr val="CBB4A0"/>
          </a:solidFill>
        </p:spPr>
        <p:txBody>
          <a:bodyPr wrap="none">
            <a:spAutoFit/>
          </a:bodyPr>
          <a:lstStyle/>
          <a:p>
            <a:r>
              <a:rPr lang="en-US" dirty="0"/>
              <a:t>CA3</a:t>
            </a:r>
            <a:endParaRPr lang="ru-RU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5652120" y="980728"/>
            <a:ext cx="2739462" cy="3672408"/>
            <a:chOff x="4572000" y="829879"/>
            <a:chExt cx="4179622" cy="519824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0" y="829879"/>
              <a:ext cx="4179622" cy="5198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3" name="Скругленная соединительная линия 12"/>
            <p:cNvCxnSpPr/>
            <p:nvPr/>
          </p:nvCxnSpPr>
          <p:spPr>
            <a:xfrm rot="5400000" flipH="1" flipV="1">
              <a:off x="4752020" y="2456892"/>
              <a:ext cx="1872208" cy="648072"/>
            </a:xfrm>
            <a:prstGeom prst="curvedConnector3">
              <a:avLst>
                <a:gd name="adj1" fmla="val 101235"/>
              </a:avLst>
            </a:prstGeom>
            <a:ln w="38100">
              <a:solidFill>
                <a:srgbClr val="FF0000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Скругленная соединительная линия 27"/>
            <p:cNvCxnSpPr/>
            <p:nvPr/>
          </p:nvCxnSpPr>
          <p:spPr>
            <a:xfrm>
              <a:off x="6012160" y="1844824"/>
              <a:ext cx="1080120" cy="648072"/>
            </a:xfrm>
            <a:prstGeom prst="curvedConnector3">
              <a:avLst>
                <a:gd name="adj1" fmla="val 94819"/>
              </a:avLst>
            </a:prstGeom>
            <a:ln w="38100">
              <a:solidFill>
                <a:srgbClr val="FF0000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Скругленная соединительная линия 31"/>
            <p:cNvCxnSpPr>
              <a:cxnSpLocks/>
            </p:cNvCxnSpPr>
            <p:nvPr/>
          </p:nvCxnSpPr>
          <p:spPr>
            <a:xfrm rot="5400000">
              <a:off x="5940152" y="3356992"/>
              <a:ext cx="2016224" cy="28803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Прямоугольник 13"/>
          <p:cNvSpPr/>
          <p:nvPr/>
        </p:nvSpPr>
        <p:spPr>
          <a:xfrm>
            <a:off x="539552" y="5746030"/>
            <a:ext cx="5976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DG, CA3, CA1 </a:t>
            </a:r>
            <a:r>
              <a:rPr lang="ru-RU" dirty="0"/>
              <a:t>образуют «</a:t>
            </a:r>
            <a:r>
              <a:rPr lang="ru-RU" dirty="0" err="1"/>
              <a:t>трисинаптическую</a:t>
            </a:r>
            <a:r>
              <a:rPr lang="ru-RU" dirty="0"/>
              <a:t> петлю» (</a:t>
            </a:r>
            <a:r>
              <a:rPr lang="en-US" dirty="0" err="1"/>
              <a:t>trisynaptic</a:t>
            </a:r>
            <a:r>
              <a:rPr lang="en-US" dirty="0"/>
              <a:t> circuit), </a:t>
            </a:r>
            <a:r>
              <a:rPr lang="ru-RU" dirty="0"/>
              <a:t>связанную со многими областями мозга через </a:t>
            </a:r>
            <a:r>
              <a:rPr lang="en-US" dirty="0" err="1"/>
              <a:t>subiculum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entorhinal</a:t>
            </a:r>
            <a:r>
              <a:rPr lang="en-US" dirty="0"/>
              <a:t> cortex (EC)</a:t>
            </a:r>
            <a:endParaRPr lang="ru-RU" dirty="0"/>
          </a:p>
        </p:txBody>
      </p:sp>
      <p:pic>
        <p:nvPicPr>
          <p:cNvPr id="25602" name="Picture 2" descr="1511 The Limbic Lob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048" y="908720"/>
            <a:ext cx="5055040" cy="2880320"/>
          </a:xfrm>
          <a:prstGeom prst="rect">
            <a:avLst/>
          </a:prstGeom>
          <a:noFill/>
        </p:spPr>
      </p:pic>
      <p:pic>
        <p:nvPicPr>
          <p:cNvPr id="25606" name="Picture 6" descr="File:CajalHippocampus (modified)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9444" r="66924"/>
          <a:stretch>
            <a:fillRect/>
          </a:stretch>
        </p:blipFill>
        <p:spPr bwMode="auto">
          <a:xfrm>
            <a:off x="6300192" y="4869160"/>
            <a:ext cx="2304256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6358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Описание экспериментов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23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A03DBAA-35A1-498E-B752-7AD439765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268760"/>
            <a:ext cx="7344816" cy="435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3C38A0F-262C-421E-B6CC-60D8E264790A}"/>
              </a:ext>
            </a:extLst>
          </p:cNvPr>
          <p:cNvSpPr/>
          <p:nvPr/>
        </p:nvSpPr>
        <p:spPr>
          <a:xfrm>
            <a:off x="5940151" y="4653137"/>
            <a:ext cx="611065" cy="369332"/>
          </a:xfrm>
          <a:prstGeom prst="rect">
            <a:avLst/>
          </a:prstGeom>
          <a:solidFill>
            <a:srgbClr val="F1B17C"/>
          </a:solidFill>
        </p:spPr>
        <p:txBody>
          <a:bodyPr wrap="none">
            <a:spAutoFit/>
          </a:bodyPr>
          <a:lstStyle/>
          <a:p>
            <a:r>
              <a:rPr lang="en-US" dirty="0"/>
              <a:t>CA1 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3D3DAD2-EC72-4E6E-AD9D-8A9BD3C87E2A}"/>
              </a:ext>
            </a:extLst>
          </p:cNvPr>
          <p:cNvSpPr/>
          <p:nvPr/>
        </p:nvSpPr>
        <p:spPr>
          <a:xfrm>
            <a:off x="2483767" y="4653137"/>
            <a:ext cx="558166" cy="369332"/>
          </a:xfrm>
          <a:prstGeom prst="rect">
            <a:avLst/>
          </a:prstGeom>
          <a:solidFill>
            <a:srgbClr val="CBB4A0"/>
          </a:solidFill>
        </p:spPr>
        <p:txBody>
          <a:bodyPr wrap="none">
            <a:spAutoFit/>
          </a:bodyPr>
          <a:lstStyle/>
          <a:p>
            <a:r>
              <a:rPr lang="en-US" dirty="0"/>
              <a:t>CA3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6236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Сбор данных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24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9" name="Picture 4" descr="Image result for https://adtechmedical.com/depth-electrodes">
            <a:extLst>
              <a:ext uri="{FF2B5EF4-FFF2-40B4-BE49-F238E27FC236}">
                <a16:creationId xmlns:a16="http://schemas.microsoft.com/office/drawing/2014/main" id="{6C6CED41-DD23-4DCC-A052-B20D0F9E1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2564904"/>
            <a:ext cx="2175357" cy="1447602"/>
          </a:xfrm>
          <a:prstGeom prst="rect">
            <a:avLst/>
          </a:prstGeom>
          <a:noFill/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429FB0F4-248E-4694-AC37-514F4B42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851249"/>
            <a:ext cx="5400599" cy="515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568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Установка электродов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25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B323DFA-BBF0-414D-A16A-34DE3F09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799489"/>
            <a:ext cx="4719638" cy="555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88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Установка электродов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26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FEFAD5-5DCA-4AB3-944D-E3D97629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55059"/>
            <a:ext cx="5905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9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Внеклеточная регистрация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27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5FC50-C48F-4A79-B4F0-66D7F252C915}"/>
              </a:ext>
            </a:extLst>
          </p:cNvPr>
          <p:cNvSpPr txBox="1"/>
          <p:nvPr/>
        </p:nvSpPr>
        <p:spPr>
          <a:xfrm>
            <a:off x="596506" y="4855434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http://scholarpedia.org/article/Spike_sorting</a:t>
            </a:r>
            <a:endParaRPr lang="ru-RU" dirty="0"/>
          </a:p>
        </p:txBody>
      </p:sp>
      <p:pic>
        <p:nvPicPr>
          <p:cNvPr id="10" name="Picture 2" descr="http://scholarpedia.org/w/images/thumb/a/a6/QQ_Fig1.jpg/400px-QQ_Fig1.jpg">
            <a:extLst>
              <a:ext uri="{FF2B5EF4-FFF2-40B4-BE49-F238E27FC236}">
                <a16:creationId xmlns:a16="http://schemas.microsoft.com/office/drawing/2014/main" id="{02AB556C-70CB-4BC3-8BB0-F91A61C66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1" y="795212"/>
            <a:ext cx="4032449" cy="3024337"/>
          </a:xfrm>
          <a:prstGeom prst="rect">
            <a:avLst/>
          </a:prstGeom>
          <a:noFill/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EAAED64-5108-417C-A355-C4B2EDC7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3689" y="899533"/>
            <a:ext cx="3201261" cy="395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F114CD-9BE3-43B4-A253-C8CEB6D48817}"/>
              </a:ext>
            </a:extLst>
          </p:cNvPr>
          <p:cNvSpPr/>
          <p:nvPr/>
        </p:nvSpPr>
        <p:spPr>
          <a:xfrm>
            <a:off x="596506" y="5568153"/>
            <a:ext cx="6869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Cervello</a:t>
            </a:r>
            <a:r>
              <a:rPr lang="en-US" b="1" dirty="0"/>
              <a:t> Elite system</a:t>
            </a:r>
          </a:p>
          <a:p>
            <a:r>
              <a:rPr lang="en-US" dirty="0"/>
              <a:t>https://glo-bio.com/index.php?route=product/product&amp;product_id=19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653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Тест на отсроченное распознавание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28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7E3000D2-4937-411A-A46D-7D95BF7E5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419910"/>
            <a:ext cx="6530371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8E6BE60-255B-4CA4-B47E-C2C30B632352}"/>
              </a:ext>
            </a:extLst>
          </p:cNvPr>
          <p:cNvSpPr/>
          <p:nvPr/>
        </p:nvSpPr>
        <p:spPr>
          <a:xfrm>
            <a:off x="1130590" y="6341575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CANTAB - Cambridge Neuropsychological Test Automated Battery</a:t>
            </a:r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670D5D7-E8D4-4A5E-A366-4D2AE2333998}"/>
              </a:ext>
            </a:extLst>
          </p:cNvPr>
          <p:cNvSpPr/>
          <p:nvPr/>
        </p:nvSpPr>
        <p:spPr>
          <a:xfrm>
            <a:off x="1313118" y="862659"/>
            <a:ext cx="64807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000" dirty="0"/>
              <a:t>Испытуемому показывают картинку</a:t>
            </a:r>
          </a:p>
          <a:p>
            <a:pPr marL="342900" indent="-342900">
              <a:buAutoNum type="arabicPeriod"/>
            </a:pPr>
            <a:r>
              <a:rPr lang="ru-RU" sz="2000" dirty="0"/>
              <a:t>После задержки показывают еще несколько картинок</a:t>
            </a:r>
          </a:p>
          <a:p>
            <a:pPr marL="342900" indent="-342900">
              <a:buAutoNum type="arabicPeriod"/>
            </a:pPr>
            <a:r>
              <a:rPr lang="ru-RU" sz="2000" dirty="0"/>
              <a:t>Просят выбрать:</a:t>
            </a:r>
          </a:p>
          <a:p>
            <a:pPr lvl="1"/>
            <a:r>
              <a:rPr lang="ru-RU" sz="2000" dirty="0"/>
              <a:t>а) Такую же картинку, или</a:t>
            </a:r>
          </a:p>
          <a:p>
            <a:pPr lvl="1"/>
            <a:r>
              <a:rPr lang="ru-RU" sz="2000" dirty="0"/>
              <a:t>б) Картинку в том же углу экрана</a:t>
            </a:r>
          </a:p>
        </p:txBody>
      </p:sp>
    </p:spTree>
    <p:extLst>
      <p:ext uri="{BB962C8B-B14F-4D97-AF65-F5344CB8AC3E}">
        <p14:creationId xmlns:p14="http://schemas.microsoft.com/office/powerpoint/2010/main" val="2806246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Предсказание </a:t>
            </a:r>
            <a:r>
              <a:rPr lang="ru-RU" sz="3000" b="1" dirty="0" err="1">
                <a:solidFill>
                  <a:schemeClr val="bg1"/>
                </a:solidFill>
              </a:rPr>
              <a:t>спайков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29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40A425-E4EE-442F-9A21-A8043D51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484784"/>
            <a:ext cx="5753100" cy="4933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B46900-A980-4F21-BE86-233979416B81}"/>
              </a:ext>
            </a:extLst>
          </p:cNvPr>
          <p:cNvSpPr txBox="1"/>
          <p:nvPr/>
        </p:nvSpPr>
        <p:spPr>
          <a:xfrm>
            <a:off x="395536" y="8776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MIMO – Multiple Input Multiple Output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2219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-27384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движениями как полигон для ИИ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3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43A62-589A-4484-AD1D-D43E9B822882}"/>
              </a:ext>
            </a:extLst>
          </p:cNvPr>
          <p:cNvSpPr txBox="1"/>
          <p:nvPr/>
        </p:nvSpPr>
        <p:spPr>
          <a:xfrm>
            <a:off x="395536" y="859066"/>
            <a:ext cx="6840760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2"/>
              </a:rPr>
              <a:t>NIPS 2017: Learning to Run</a:t>
            </a:r>
            <a:endParaRPr lang="ru-RU" sz="2000" b="1" dirty="0"/>
          </a:p>
          <a:p>
            <a:r>
              <a:rPr lang="en-US" sz="2000" b="1" dirty="0">
                <a:hlinkClick r:id="rId3"/>
              </a:rPr>
              <a:t>NeurIPS 2018: AI for Prosthetics Challenge</a:t>
            </a:r>
            <a:endParaRPr lang="ru-RU" sz="2000" b="1" dirty="0"/>
          </a:p>
          <a:p>
            <a:pPr>
              <a:spcBef>
                <a:spcPts val="450"/>
              </a:spcBef>
            </a:pPr>
            <a:r>
              <a:rPr lang="en-US" sz="2000" b="1" dirty="0">
                <a:hlinkClick r:id="rId4"/>
              </a:rPr>
              <a:t>NeurIPS 2019: Learn to Move - Walk Around</a:t>
            </a:r>
            <a:endParaRPr lang="ru-RU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5DBC1-7B12-4155-B4F9-ED706F28E83F}"/>
              </a:ext>
            </a:extLst>
          </p:cNvPr>
          <p:cNvSpPr txBox="1"/>
          <p:nvPr/>
        </p:nvSpPr>
        <p:spPr>
          <a:xfrm>
            <a:off x="971600" y="4863191"/>
            <a:ext cx="7344816" cy="772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US" sz="2000" b="1" dirty="0" err="1"/>
              <a:t>OpenSim</a:t>
            </a:r>
            <a:r>
              <a:rPr lang="en-US" sz="2000" dirty="0"/>
              <a:t> – </a:t>
            </a:r>
            <a:r>
              <a:rPr lang="ru-RU" sz="2000" dirty="0"/>
              <a:t>открытая среда для мышечно-скелетных моделей</a:t>
            </a:r>
          </a:p>
          <a:p>
            <a:pPr>
              <a:spcBef>
                <a:spcPts val="450"/>
              </a:spcBef>
            </a:pPr>
            <a:r>
              <a:rPr lang="ru-RU" sz="2000" dirty="0"/>
              <a:t>https://opensim.stanford.edu</a:t>
            </a:r>
          </a:p>
        </p:txBody>
      </p:sp>
      <p:pic>
        <p:nvPicPr>
          <p:cNvPr id="10" name="Рисунок 9" descr="Изображение выглядит как небо, пол&#10;&#10;Автоматически созданное описание">
            <a:extLst>
              <a:ext uri="{FF2B5EF4-FFF2-40B4-BE49-F238E27FC236}">
                <a16:creationId xmlns:a16="http://schemas.microsoft.com/office/drawing/2014/main" id="{A8A7DB1B-0349-4AE4-B9C7-F5E102349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86" y="2315170"/>
            <a:ext cx="2171700" cy="217170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небо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EAC57B2E-79B8-4EF7-B976-0C9CE09168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5"/>
          <a:stretch/>
        </p:blipFill>
        <p:spPr>
          <a:xfrm>
            <a:off x="1258657" y="2371130"/>
            <a:ext cx="2557259" cy="21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20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нейрона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30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39504F-2F93-49CD-B32C-AAE517E3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34" y="1247520"/>
            <a:ext cx="7281290" cy="4898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EE8F74-D3DF-4124-A578-7F17357FA615}"/>
              </a:ext>
            </a:extLst>
          </p:cNvPr>
          <p:cNvSpPr txBox="1"/>
          <p:nvPr/>
        </p:nvSpPr>
        <p:spPr>
          <a:xfrm>
            <a:off x="755576" y="8781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MISO – Multiple Input Single Output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04781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Обучение модели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31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E89984-99F6-4C29-908C-0FCDAA11A4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81324"/>
          <a:stretch/>
        </p:blipFill>
        <p:spPr>
          <a:xfrm>
            <a:off x="2205317" y="1699393"/>
            <a:ext cx="1646602" cy="9375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25482C-6759-420B-B50C-444AD383F5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4845" y="3418993"/>
            <a:ext cx="6257476" cy="97994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39AFCF1-1CDE-4335-8A0B-F94B07A45D12}"/>
              </a:ext>
            </a:extLst>
          </p:cNvPr>
          <p:cNvSpPr/>
          <p:nvPr/>
        </p:nvSpPr>
        <p:spPr>
          <a:xfrm>
            <a:off x="994219" y="1268506"/>
            <a:ext cx="23491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latin typeface="+mj-lt"/>
                <a:cs typeface="Times New Roman" panose="02020603050405020304" pitchFamily="18" charset="0"/>
              </a:rPr>
              <a:t>Целевая функция</a:t>
            </a:r>
            <a:endParaRPr lang="ru-RU" sz="2200" b="1" dirty="0">
              <a:latin typeface="+mj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8D90F37-2B7B-44BA-854A-9307DE625DEB}"/>
              </a:ext>
            </a:extLst>
          </p:cNvPr>
          <p:cNvSpPr/>
          <p:nvPr/>
        </p:nvSpPr>
        <p:spPr>
          <a:xfrm>
            <a:off x="1043608" y="2924944"/>
            <a:ext cx="67608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latin typeface="+mj-lt"/>
                <a:cs typeface="Times New Roman" panose="02020603050405020304" pitchFamily="18" charset="0"/>
              </a:rPr>
              <a:t>Функция правдоподобия (качество предсказания </a:t>
            </a:r>
            <a:r>
              <a:rPr lang="ru-RU" sz="2000" b="1" dirty="0" err="1">
                <a:latin typeface="+mj-lt"/>
                <a:cs typeface="Times New Roman" panose="02020603050405020304" pitchFamily="18" charset="0"/>
              </a:rPr>
              <a:t>спайков</a:t>
            </a:r>
            <a:r>
              <a:rPr lang="ru-RU" sz="2000" b="1" dirty="0">
                <a:latin typeface="+mj-lt"/>
                <a:cs typeface="Times New Roman" panose="02020603050405020304" pitchFamily="18" charset="0"/>
              </a:rPr>
              <a:t>)</a:t>
            </a:r>
            <a:endParaRPr lang="ru-RU" sz="20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0B270-E98E-4BC0-AA69-A91FACB6C576}"/>
              </a:ext>
            </a:extLst>
          </p:cNvPr>
          <p:cNvSpPr txBox="1"/>
          <p:nvPr/>
        </p:nvSpPr>
        <p:spPr>
          <a:xfrm>
            <a:off x="3888432" y="20515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регуляризация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04B8D-9005-4AC5-84FC-BB0EE135AA03}"/>
              </a:ext>
            </a:extLst>
          </p:cNvPr>
          <p:cNvSpPr txBox="1"/>
          <p:nvPr/>
        </p:nvSpPr>
        <p:spPr>
          <a:xfrm>
            <a:off x="1269976" y="5410100"/>
            <a:ext cx="7416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+mj-lt"/>
                <a:cs typeface="Times New Roman" panose="02020603050405020304" pitchFamily="18" charset="0"/>
              </a:rPr>
              <a:t>На каждом из 15 пациентов модель обучалась отдельно </a:t>
            </a:r>
            <a:r>
              <a:rPr lang="ru-RU" sz="2000" dirty="0"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81910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Стимулирование </a:t>
            </a:r>
            <a:r>
              <a:rPr lang="en-US" sz="3000" b="1" dirty="0">
                <a:solidFill>
                  <a:schemeClr val="bg1"/>
                </a:solidFill>
              </a:rPr>
              <a:t>MIMO </a:t>
            </a:r>
            <a:r>
              <a:rPr lang="ru-RU" sz="3000" b="1" dirty="0">
                <a:solidFill>
                  <a:schemeClr val="bg1"/>
                </a:solidFill>
              </a:rPr>
              <a:t>моделью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32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980024-B170-4C23-B2B6-AFD02399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71817"/>
            <a:ext cx="78581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3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Улучшение памяти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33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C09E31-154A-4FA2-ADFA-662A4634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89" y="1506280"/>
            <a:ext cx="7050821" cy="34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8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Выводы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34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99369-28AF-414C-A8B3-BCBA0C52D384}"/>
              </a:ext>
            </a:extLst>
          </p:cNvPr>
          <p:cNvSpPr txBox="1"/>
          <p:nvPr/>
        </p:nvSpPr>
        <p:spPr>
          <a:xfrm>
            <a:off x="884374" y="1084665"/>
            <a:ext cx="7432042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Протезирование мозга принципиально возможно, но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ru-RU" sz="2200" dirty="0">
                <a:latin typeface="+mj-lt"/>
                <a:cs typeface="Times New Roman" panose="02020603050405020304" pitchFamily="18" charset="0"/>
              </a:rPr>
              <a:t>пока находится в зачаточном состоянии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Возможно, эта область испытает взрывной рост с появлением новых имплантируемых устройств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Работа таких устройств будет опираться на модели биологических нейронов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+mj-lt"/>
                <a:cs typeface="Times New Roman" panose="02020603050405020304" pitchFamily="18" charset="0"/>
              </a:rPr>
              <a:t>Принципиально важно понимать кодирование информации в мозге</a:t>
            </a:r>
            <a:endParaRPr lang="ru-RU" sz="2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1FEDC0-0C34-419C-8363-37A4A253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378940"/>
            <a:ext cx="3168352" cy="1090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261BC-23BF-42DC-BE7F-025B92061842}"/>
              </a:ext>
            </a:extLst>
          </p:cNvPr>
          <p:cNvSpPr txBox="1"/>
          <p:nvPr/>
        </p:nvSpPr>
        <p:spPr>
          <a:xfrm>
            <a:off x="1399894" y="57539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https://neuralink.com/approach/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398E38-AA49-474C-82B3-05E89F53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360140"/>
            <a:ext cx="3878238" cy="10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2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NeurIPS 2018: AI for Prosthetics Challenge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4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66FCF2-6EBD-4915-9229-F816863C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51" y="4012847"/>
            <a:ext cx="6047627" cy="2217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85B578-E666-4829-8542-9D265593CF10}"/>
              </a:ext>
            </a:extLst>
          </p:cNvPr>
          <p:cNvSpPr txBox="1"/>
          <p:nvPr/>
        </p:nvSpPr>
        <p:spPr>
          <a:xfrm>
            <a:off x="292966" y="2818167"/>
            <a:ext cx="45731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74A65-2B31-4B6C-A3E3-4814F1355797}"/>
              </a:ext>
            </a:extLst>
          </p:cNvPr>
          <p:cNvSpPr txBox="1"/>
          <p:nvPr/>
        </p:nvSpPr>
        <p:spPr>
          <a:xfrm>
            <a:off x="292966" y="836712"/>
            <a:ext cx="5319397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sz="2000" b="1" dirty="0"/>
              <a:t>Агент</a:t>
            </a:r>
            <a:r>
              <a:rPr lang="ru-RU" sz="2000" dirty="0"/>
              <a:t> – мышечно-скелетная модель человека с протезом ноги.</a:t>
            </a:r>
          </a:p>
          <a:p>
            <a:pPr>
              <a:spcBef>
                <a:spcPts val="450"/>
              </a:spcBef>
            </a:pPr>
            <a:r>
              <a:rPr lang="ru-RU" sz="2000" b="1" dirty="0"/>
              <a:t>Наблюдения</a:t>
            </a:r>
            <a:r>
              <a:rPr lang="ru-RU" sz="2000" dirty="0"/>
              <a:t> - 406 параметров: силы реакции опоры, мышечная активность, натяжение связок, угловые скорости в суставах,  и др.</a:t>
            </a:r>
            <a:endParaRPr lang="en-US" sz="2000" dirty="0"/>
          </a:p>
          <a:p>
            <a:pPr>
              <a:spcBef>
                <a:spcPts val="450"/>
              </a:spcBef>
            </a:pPr>
            <a:r>
              <a:rPr lang="ru-RU" sz="2000" b="1" dirty="0"/>
              <a:t>Вознаграждение</a:t>
            </a:r>
            <a:r>
              <a:rPr lang="ru-RU" sz="2000" dirty="0"/>
              <a:t> – бежать/идти с заданной скоростью и направлением</a:t>
            </a:r>
          </a:p>
          <a:p>
            <a:pPr>
              <a:spcBef>
                <a:spcPts val="450"/>
              </a:spcBef>
            </a:pPr>
            <a:r>
              <a:rPr lang="ru-RU" sz="2000" b="1" dirty="0"/>
              <a:t>Управление</a:t>
            </a:r>
            <a:r>
              <a:rPr lang="ru-RU" sz="2000" dirty="0"/>
              <a:t> – возбуждение 11 мышц на каждой ноге:</a:t>
            </a:r>
          </a:p>
        </p:txBody>
      </p:sp>
      <p:pic>
        <p:nvPicPr>
          <p:cNvPr id="7" name="Рисунок 6" descr="Изображение выглядит как пол&#10;&#10;Автоматически созданное описание">
            <a:extLst>
              <a:ext uri="{FF2B5EF4-FFF2-40B4-BE49-F238E27FC236}">
                <a16:creationId xmlns:a16="http://schemas.microsoft.com/office/drawing/2014/main" id="{C1D48401-F3A8-45B2-A435-D377FAFDAB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77" y="986482"/>
            <a:ext cx="2921802" cy="21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3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>
                <a:solidFill>
                  <a:schemeClr val="bg1"/>
                </a:solidFill>
              </a:rPr>
              <a:t>Результаты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5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B0EDB9-275D-49D2-94F1-AA9DF8F5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73468"/>
            <a:ext cx="6336865" cy="3009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F699CB-ACE9-4C62-8682-29F8DDF003BA}"/>
              </a:ext>
            </a:extLst>
          </p:cNvPr>
          <p:cNvSpPr txBox="1"/>
          <p:nvPr/>
        </p:nvSpPr>
        <p:spPr>
          <a:xfrm>
            <a:off x="6545862" y="3798775"/>
            <a:ext cx="2369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JetBrains, HSE (Russia)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6C29C7-1DCE-43B4-AC08-8CDD52B60FD0}"/>
              </a:ext>
            </a:extLst>
          </p:cNvPr>
          <p:cNvSpPr txBox="1"/>
          <p:nvPr/>
        </p:nvSpPr>
        <p:spPr>
          <a:xfrm>
            <a:off x="6638608" y="174077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Baidu (USA)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662B0-A0DD-420E-BCCA-F7F315418B04}"/>
              </a:ext>
            </a:extLst>
          </p:cNvPr>
          <p:cNvSpPr txBox="1"/>
          <p:nvPr/>
        </p:nvSpPr>
        <p:spPr>
          <a:xfrm>
            <a:off x="6553200" y="2309791"/>
            <a:ext cx="2602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DBrain</a:t>
            </a:r>
            <a:r>
              <a:rPr lang="en-US" dirty="0"/>
              <a:t>, </a:t>
            </a:r>
            <a:r>
              <a:rPr lang="en-US" dirty="0" err="1"/>
              <a:t>GiantAI</a:t>
            </a:r>
            <a:r>
              <a:rPr lang="en-US" dirty="0"/>
              <a:t>, </a:t>
            </a:r>
            <a:r>
              <a:rPr lang="en-US" dirty="0" err="1"/>
              <a:t>SkolTech</a:t>
            </a:r>
            <a:r>
              <a:rPr lang="en-US" dirty="0"/>
              <a:t> (Russia)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F84F73-9233-48DC-BD90-D84725AFDEF1}"/>
              </a:ext>
            </a:extLst>
          </p:cNvPr>
          <p:cNvSpPr txBox="1"/>
          <p:nvPr/>
        </p:nvSpPr>
        <p:spPr>
          <a:xfrm>
            <a:off x="6553200" y="2002198"/>
            <a:ext cx="305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NNAISense</a:t>
            </a:r>
            <a:r>
              <a:rPr lang="en-US" dirty="0"/>
              <a:t> (Switzerland)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717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34718" y="9945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Решение - победитель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6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7F806-11E7-4611-9113-E53E861F5E22}"/>
              </a:ext>
            </a:extLst>
          </p:cNvPr>
          <p:cNvSpPr txBox="1"/>
          <p:nvPr/>
        </p:nvSpPr>
        <p:spPr>
          <a:xfrm>
            <a:off x="585637" y="1004227"/>
            <a:ext cx="5040560" cy="467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US" sz="2000" b="1" dirty="0"/>
              <a:t>Deep Deterministic Policy Gradient (DDPG)</a:t>
            </a:r>
          </a:p>
          <a:p>
            <a:pPr>
              <a:spcBef>
                <a:spcPts val="450"/>
              </a:spcBef>
            </a:pPr>
            <a:endParaRPr lang="en-US" sz="2000" b="1" dirty="0"/>
          </a:p>
          <a:p>
            <a:pPr>
              <a:spcBef>
                <a:spcPts val="450"/>
              </a:spcBef>
            </a:pPr>
            <a:r>
              <a:rPr lang="ru-RU" sz="2000" b="1" dirty="0"/>
              <a:t>Ускорение обучения</a:t>
            </a:r>
            <a:endParaRPr lang="en-US" sz="2000" b="1" dirty="0"/>
          </a:p>
          <a:p>
            <a:pPr marL="457200" indent="-457200">
              <a:spcBef>
                <a:spcPts val="450"/>
              </a:spcBef>
              <a:buAutoNum type="arabicPeriod"/>
            </a:pPr>
            <a:r>
              <a:rPr lang="en-US" sz="2000" dirty="0"/>
              <a:t>Transfer learning. </a:t>
            </a:r>
            <a:r>
              <a:rPr lang="ru-RU" sz="2000" dirty="0"/>
              <a:t>Обучить бежать как можно быстрее, затем </a:t>
            </a:r>
            <a:r>
              <a:rPr lang="ru-RU" sz="2000" dirty="0" err="1"/>
              <a:t>дообучить</a:t>
            </a:r>
            <a:r>
              <a:rPr lang="ru-RU" sz="2000" dirty="0"/>
              <a:t> на медленную ходьбу</a:t>
            </a:r>
          </a:p>
          <a:p>
            <a:pPr marL="457200" indent="-457200">
              <a:spcBef>
                <a:spcPts val="450"/>
              </a:spcBef>
              <a:buFontTx/>
              <a:buAutoNum type="arabicPeriod"/>
            </a:pPr>
            <a:r>
              <a:rPr lang="en-US" sz="2000" dirty="0"/>
              <a:t>Curriculum Learning</a:t>
            </a:r>
            <a:r>
              <a:rPr lang="ru-RU" sz="2000" dirty="0"/>
              <a:t>. Постепенно снижать скорость от 4 м/с до 1.25 м/с</a:t>
            </a:r>
            <a:endParaRPr lang="en-US" sz="2000" dirty="0"/>
          </a:p>
          <a:p>
            <a:pPr marL="457200" indent="-457200">
              <a:spcBef>
                <a:spcPts val="450"/>
              </a:spcBef>
              <a:buAutoNum type="arabicPeriod"/>
            </a:pPr>
            <a:r>
              <a:rPr lang="en-US" sz="2000" dirty="0"/>
              <a:t>Fine-tuning. </a:t>
            </a:r>
            <a:endParaRPr lang="ru-RU" sz="2000" dirty="0"/>
          </a:p>
          <a:p>
            <a:pPr marL="457200" indent="-457200">
              <a:spcBef>
                <a:spcPts val="450"/>
              </a:spcBef>
              <a:buAutoNum type="arabicPeriod"/>
            </a:pPr>
            <a:endParaRPr lang="en-US" sz="2000" dirty="0"/>
          </a:p>
          <a:p>
            <a:pPr>
              <a:spcBef>
                <a:spcPts val="450"/>
              </a:spcBef>
            </a:pPr>
            <a:r>
              <a:rPr lang="ru-RU" sz="2000" b="1" dirty="0"/>
              <a:t>Вычислительные ресурсы</a:t>
            </a:r>
            <a:endParaRPr lang="en-US" sz="2000" b="1" dirty="0"/>
          </a:p>
          <a:p>
            <a:pPr>
              <a:spcBef>
                <a:spcPts val="450"/>
              </a:spcBef>
            </a:pPr>
            <a:r>
              <a:rPr lang="ru-RU" sz="2000" dirty="0"/>
              <a:t> 2 дня на </a:t>
            </a:r>
            <a:r>
              <a:rPr lang="en-US" sz="2000" dirty="0"/>
              <a:t>128 CPU</a:t>
            </a:r>
          </a:p>
          <a:p>
            <a:pPr>
              <a:spcBef>
                <a:spcPts val="450"/>
              </a:spcBef>
            </a:pPr>
            <a:r>
              <a:rPr lang="ru-RU" sz="2000" dirty="0"/>
              <a:t>Симуляции на </a:t>
            </a:r>
            <a:r>
              <a:rPr lang="en-US" sz="2000" dirty="0"/>
              <a:t>CPU</a:t>
            </a:r>
            <a:r>
              <a:rPr lang="ru-RU" sz="2000" dirty="0"/>
              <a:t>,</a:t>
            </a:r>
            <a:r>
              <a:rPr lang="en-US" sz="2000" dirty="0"/>
              <a:t> </a:t>
            </a:r>
            <a:r>
              <a:rPr lang="ru-RU" sz="2000" dirty="0"/>
              <a:t>обучение на одном </a:t>
            </a:r>
            <a:r>
              <a:rPr lang="en-US" sz="2000" dirty="0"/>
              <a:t>GPU</a:t>
            </a:r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BDA38D-E5D8-48A8-8A1A-99A024E6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097800"/>
            <a:ext cx="3077717" cy="3939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9DFF8F-CFE3-4269-9161-35D699922034}"/>
              </a:ext>
            </a:extLst>
          </p:cNvPr>
          <p:cNvSpPr txBox="1"/>
          <p:nvPr/>
        </p:nvSpPr>
        <p:spPr>
          <a:xfrm>
            <a:off x="487228" y="6093296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https://github.com/PaddlePaddle/PARL</a:t>
            </a:r>
          </a:p>
        </p:txBody>
      </p:sp>
    </p:spTree>
    <p:extLst>
      <p:ext uri="{BB962C8B-B14F-4D97-AF65-F5344CB8AC3E}">
        <p14:creationId xmlns:p14="http://schemas.microsoft.com/office/powerpoint/2010/main" val="250626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Решение - победитель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7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DFF8F-CFE3-4269-9161-35D699922034}"/>
              </a:ext>
            </a:extLst>
          </p:cNvPr>
          <p:cNvSpPr txBox="1"/>
          <p:nvPr/>
        </p:nvSpPr>
        <p:spPr>
          <a:xfrm>
            <a:off x="487228" y="6093296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https://github.com/PaddlePaddle/PARL</a:t>
            </a:r>
          </a:p>
        </p:txBody>
      </p:sp>
      <p:pic>
        <p:nvPicPr>
          <p:cNvPr id="17" name="Рисунок 16" descr="Изображение выглядит как воздушный змей, летит, цветной&#10;&#10;Автоматически созданное описание">
            <a:extLst>
              <a:ext uri="{FF2B5EF4-FFF2-40B4-BE49-F238E27FC236}">
                <a16:creationId xmlns:a16="http://schemas.microsoft.com/office/drawing/2014/main" id="{EB1A9971-53C5-4B41-B3DB-75208D915F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3" y="1556792"/>
            <a:ext cx="5854803" cy="329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1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1586" y="10802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2-е место. «Танцор» и «Прыгун»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8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7F806-11E7-4611-9113-E53E861F5E22}"/>
              </a:ext>
            </a:extLst>
          </p:cNvPr>
          <p:cNvSpPr txBox="1"/>
          <p:nvPr/>
        </p:nvSpPr>
        <p:spPr>
          <a:xfrm>
            <a:off x="683568" y="836712"/>
            <a:ext cx="7632848" cy="11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US" sz="2000" b="1" dirty="0"/>
              <a:t>Proximal Policy Optimization (PPO), </a:t>
            </a:r>
            <a:r>
              <a:rPr lang="en-US" sz="2000" dirty="0"/>
              <a:t>130 000 </a:t>
            </a:r>
            <a:r>
              <a:rPr lang="ru-RU" sz="2000" dirty="0"/>
              <a:t>часов на </a:t>
            </a:r>
            <a:r>
              <a:rPr lang="en-US" sz="2000" dirty="0"/>
              <a:t>CPU</a:t>
            </a:r>
          </a:p>
          <a:p>
            <a:pPr>
              <a:spcBef>
                <a:spcPts val="450"/>
              </a:spcBef>
            </a:pPr>
            <a:endParaRPr lang="ru-RU" sz="2000" dirty="0"/>
          </a:p>
          <a:p>
            <a:pPr>
              <a:spcBef>
                <a:spcPts val="450"/>
              </a:spcBef>
            </a:pPr>
            <a:r>
              <a:rPr lang="ru-RU" sz="2000" dirty="0"/>
              <a:t>Найдены 2 одинаково успешные стратегии, «</a:t>
            </a:r>
            <a:r>
              <a:rPr lang="en-US" sz="2000" dirty="0"/>
              <a:t>Dancer</a:t>
            </a:r>
            <a:r>
              <a:rPr lang="ru-RU" sz="2000" dirty="0"/>
              <a:t>»</a:t>
            </a:r>
            <a:r>
              <a:rPr lang="en-US" sz="2000" dirty="0"/>
              <a:t> </a:t>
            </a:r>
            <a:r>
              <a:rPr lang="ru-RU" sz="2000" dirty="0"/>
              <a:t>и «</a:t>
            </a:r>
            <a:r>
              <a:rPr lang="en-US" sz="2000" dirty="0"/>
              <a:t>Jumper</a:t>
            </a:r>
            <a:r>
              <a:rPr lang="ru-RU" sz="2000" dirty="0"/>
              <a:t>»</a:t>
            </a:r>
          </a:p>
        </p:txBody>
      </p:sp>
      <p:pic>
        <p:nvPicPr>
          <p:cNvPr id="3" name="Мультимедиа в Интернете 2" title="The &quot;Jumper&quot;">
            <a:hlinkClick r:id="" action="ppaction://media"/>
            <a:extLst>
              <a:ext uri="{FF2B5EF4-FFF2-40B4-BE49-F238E27FC236}">
                <a16:creationId xmlns:a16="http://schemas.microsoft.com/office/drawing/2014/main" id="{CB913682-83DB-4FA5-99A8-7997EC31C5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817979" y="2593582"/>
            <a:ext cx="3924806" cy="2217515"/>
          </a:xfrm>
          <a:prstGeom prst="rect">
            <a:avLst/>
          </a:prstGeom>
        </p:spPr>
      </p:pic>
      <p:pic>
        <p:nvPicPr>
          <p:cNvPr id="4" name="Мультимедиа в Интернете 3" title="The &quot;Dancer&quot;">
            <a:hlinkClick r:id="" action="ppaction://media"/>
            <a:extLst>
              <a:ext uri="{FF2B5EF4-FFF2-40B4-BE49-F238E27FC236}">
                <a16:creationId xmlns:a16="http://schemas.microsoft.com/office/drawing/2014/main" id="{FFBC37E8-7F87-4DB2-9AF3-F2127C022FE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12936" y="2593582"/>
            <a:ext cx="3924806" cy="22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7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Что если у нас </a:t>
            </a:r>
            <a:r>
              <a:rPr lang="ru-RU" sz="3000" b="1">
                <a:solidFill>
                  <a:schemeClr val="bg1"/>
                </a:solidFill>
              </a:rPr>
              <a:t>нет </a:t>
            </a:r>
            <a:r>
              <a:rPr lang="en-US" sz="3000" b="1" dirty="0">
                <a:solidFill>
                  <a:schemeClr val="bg1"/>
                </a:solidFill>
              </a:rPr>
              <a:t>&gt;100 CPU ? 8-</a:t>
            </a:r>
            <a:r>
              <a:rPr lang="ru-RU" sz="3000" b="1">
                <a:solidFill>
                  <a:schemeClr val="bg1"/>
                </a:solidFill>
              </a:rPr>
              <a:t>е место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9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7F806-11E7-4611-9113-E53E861F5E22}"/>
              </a:ext>
            </a:extLst>
          </p:cNvPr>
          <p:cNvSpPr txBox="1"/>
          <p:nvPr/>
        </p:nvSpPr>
        <p:spPr>
          <a:xfrm>
            <a:off x="683568" y="1058807"/>
            <a:ext cx="7416824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en-US" sz="2000" b="1" dirty="0"/>
              <a:t>PPO + Imitation Learning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dirty="0"/>
              <a:t>Открытые данные о походке человека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dirty="0"/>
              <a:t>Из данных получены траектории движения характерных точек скелета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dirty="0"/>
              <a:t>Решением задачи обратной кинематики получены мышечные активации для траекторий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dirty="0"/>
              <a:t>Траектории + активации использованы при обучении</a:t>
            </a:r>
          </a:p>
          <a:p>
            <a:pPr>
              <a:spcBef>
                <a:spcPts val="450"/>
              </a:spcBef>
            </a:pPr>
            <a:endParaRPr lang="ru-RU" sz="2000" i="1" dirty="0"/>
          </a:p>
          <a:p>
            <a:pPr>
              <a:spcBef>
                <a:spcPts val="450"/>
              </a:spcBef>
            </a:pPr>
            <a:r>
              <a:rPr lang="ru-RU" sz="2000" i="1" dirty="0"/>
              <a:t>Вознаграждение</a:t>
            </a:r>
            <a:r>
              <a:rPr lang="ru-RU" sz="2000" dirty="0"/>
              <a:t> = </a:t>
            </a:r>
            <a:r>
              <a:rPr lang="en-US" sz="2000" dirty="0"/>
              <a:t>w1 * </a:t>
            </a:r>
            <a:r>
              <a:rPr lang="ru-RU" sz="2000" i="1" dirty="0"/>
              <a:t>Сходство</a:t>
            </a:r>
            <a:r>
              <a:rPr lang="ru-RU" sz="2000" dirty="0"/>
              <a:t> + </a:t>
            </a:r>
            <a:r>
              <a:rPr lang="en-US" sz="2000" dirty="0"/>
              <a:t>w2 * </a:t>
            </a:r>
            <a:r>
              <a:rPr lang="ru-RU" sz="2000" i="1" dirty="0"/>
              <a:t>Цель</a:t>
            </a:r>
          </a:p>
          <a:p>
            <a:pPr>
              <a:spcBef>
                <a:spcPts val="450"/>
              </a:spcBef>
            </a:pPr>
            <a:endParaRPr lang="ru-RU" sz="2000" i="1" dirty="0"/>
          </a:p>
          <a:p>
            <a:pPr>
              <a:spcBef>
                <a:spcPts val="450"/>
              </a:spcBef>
            </a:pPr>
            <a:endParaRPr lang="ru-RU" sz="2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DFF8F-CFE3-4269-9161-35D699922034}"/>
              </a:ext>
            </a:extLst>
          </p:cNvPr>
          <p:cNvSpPr txBox="1"/>
          <p:nvPr/>
        </p:nvSpPr>
        <p:spPr>
          <a:xfrm>
            <a:off x="683568" y="5790125"/>
            <a:ext cx="6408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https://github.com/lancerane/NIPS-2018-AI-for-Prosthetics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75265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3727</TotalTime>
  <Words>879</Words>
  <Application>Microsoft Office PowerPoint</Application>
  <PresentationFormat>Экран (4:3)</PresentationFormat>
  <Paragraphs>154</Paragraphs>
  <Slides>34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7" baseType="lpstr">
      <vt:lpstr>Arial</vt:lpstr>
      <vt:lpstr>Calibri</vt:lpstr>
      <vt:lpstr>Тема Office</vt:lpstr>
      <vt:lpstr>Приложения нейроморфных моделей</vt:lpstr>
      <vt:lpstr>Содержание</vt:lpstr>
      <vt:lpstr>Управление движениями как полигон для ИИ</vt:lpstr>
      <vt:lpstr>NeurIPS 2018: AI for Prosthetics Challenge</vt:lpstr>
      <vt:lpstr>Результаты</vt:lpstr>
      <vt:lpstr>Решение - победитель</vt:lpstr>
      <vt:lpstr>Решение - победитель</vt:lpstr>
      <vt:lpstr>2-е место. «Танцор» и «Прыгун»</vt:lpstr>
      <vt:lpstr>Что если у нас нет &gt;100 CPU ? 8-е место</vt:lpstr>
      <vt:lpstr>8-е место. Результат</vt:lpstr>
      <vt:lpstr>Биологические модели</vt:lpstr>
      <vt:lpstr>Биологические модели</vt:lpstr>
      <vt:lpstr>Система управления</vt:lpstr>
      <vt:lpstr>Работа рефлексных модулей</vt:lpstr>
      <vt:lpstr>Все стадии походки</vt:lpstr>
      <vt:lpstr>Разнообразие поведения</vt:lpstr>
      <vt:lpstr>Сравнение с человеком</vt:lpstr>
      <vt:lpstr>Выводы</vt:lpstr>
      <vt:lpstr>Протезирование мозга</vt:lpstr>
      <vt:lpstr>Протезирование мозга</vt:lpstr>
      <vt:lpstr>Гиппокамп</vt:lpstr>
      <vt:lpstr>Анатомия гиппокампа</vt:lpstr>
      <vt:lpstr>Описание экспериментов</vt:lpstr>
      <vt:lpstr>Сбор данных</vt:lpstr>
      <vt:lpstr>Установка электродов</vt:lpstr>
      <vt:lpstr>Установка электродов</vt:lpstr>
      <vt:lpstr>Внеклеточная регистрация</vt:lpstr>
      <vt:lpstr>Тест на отсроченное распознавание</vt:lpstr>
      <vt:lpstr>Предсказание спайков</vt:lpstr>
      <vt:lpstr>Модель нейрона</vt:lpstr>
      <vt:lpstr>Обучение модели</vt:lpstr>
      <vt:lpstr>Стимулирование MIMO моделью</vt:lpstr>
      <vt:lpstr>Улучшение памяти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790</cp:revision>
  <dcterms:created xsi:type="dcterms:W3CDTF">2018-03-27T09:04:50Z</dcterms:created>
  <dcterms:modified xsi:type="dcterms:W3CDTF">2021-07-16T00:26:14Z</dcterms:modified>
</cp:coreProperties>
</file>